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Roboto Slab"/>
      <p:regular r:id="rId17"/>
    </p:embeddedFont>
    <p:embeddedFont>
      <p:font typeface="Roboto Slab"/>
      <p:regular r:id="rId18"/>
    </p:embeddedFont>
    <p:embeddedFont>
      <p:font typeface="Roboto"/>
      <p:regular r:id="rId19"/>
    </p:embeddedFont>
    <p:embeddedFont>
      <p:font typeface="Roboto"/>
      <p:regular r:id="rId20"/>
    </p:embeddedFont>
    <p:embeddedFont>
      <p:font typeface="Roboto"/>
      <p:regular r:id="rId21"/>
    </p:embeddedFont>
    <p:embeddedFont>
      <p:font typeface="Roboto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slideLayout" Target="../slideLayouts/slideLayout11.xml"/><Relationship Id="rId5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slideLayout" Target="../slideLayouts/slideLayout3.xml"/><Relationship Id="rId5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slideLayout" Target="../slideLayouts/slideLayout5.xml"/><Relationship Id="rId5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image" Target="../media/image-5-6.png"/><Relationship Id="rId7" Type="http://schemas.openxmlformats.org/officeDocument/2006/relationships/slideLayout" Target="../slideLayouts/slideLayout6.xml"/><Relationship Id="rId8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slideLayout" Target="../slideLayouts/slideLayout9.xml"/><Relationship Id="rId5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337197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İklim Değişikliği ve Çözümleri: Geleceğimizi Korumak İçin Bugün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803696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Bu sunum, iklim değişikliğinin acil durumunu ve gezegenimizi korumak için atabileceğimiz somut adımları ele alacaktır. Hep birlikte, geleceğimizi şekillendirecek çözümleri keşfedeceğiz.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217182"/>
            <a:ext cx="1079920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İklim Mücadelesinde Umut ve Kararlılık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379589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 Slab Light" pitchFamily="34" charset="0"/>
                <a:ea typeface="Roboto Slab Light" pitchFamily="34" charset="-122"/>
                <a:cs typeface="Roboto Slab Light" pitchFamily="34" charset="-120"/>
              </a:rPr>
              <a:t>01</a:t>
            </a:r>
            <a:endParaRPr lang="en-US" sz="17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3734633"/>
            <a:ext cx="4196358" cy="3048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93790" y="3908941"/>
            <a:ext cx="303323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Karbon Nötr Bir Dünya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4399359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2050 yılına kadar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6A8EE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karbon nötr bir dünya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vizyonu ulaşılabilir bir hedef.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216962" y="3379589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 Slab Light" pitchFamily="34" charset="0"/>
                <a:ea typeface="Roboto Slab Light" pitchFamily="34" charset="-122"/>
                <a:cs typeface="Roboto Slab Light" pitchFamily="34" charset="-120"/>
              </a:rPr>
              <a:t>02</a:t>
            </a:r>
            <a:endParaRPr lang="en-US" sz="175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6962" y="3734633"/>
            <a:ext cx="4196358" cy="3048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216962" y="3908941"/>
            <a:ext cx="315932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Gelecek Nesillere Miras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5216962" y="4399359"/>
            <a:ext cx="419635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Bugün atacağımız adımlar, gelecek nesillere yaşanabilir bir gezegen bırakma sözümüzdür.</a:t>
            </a:r>
            <a:endParaRPr lang="en-US" sz="1750" dirty="0"/>
          </a:p>
        </p:txBody>
      </p:sp>
      <p:sp>
        <p:nvSpPr>
          <p:cNvPr id="11" name="Text 7"/>
          <p:cNvSpPr/>
          <p:nvPr/>
        </p:nvSpPr>
        <p:spPr>
          <a:xfrm>
            <a:off x="9640133" y="3379589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 Slab Light" pitchFamily="34" charset="0"/>
                <a:ea typeface="Roboto Slab Light" pitchFamily="34" charset="-122"/>
                <a:cs typeface="Roboto Slab Light" pitchFamily="34" charset="-120"/>
              </a:rPr>
              <a:t>03</a:t>
            </a:r>
            <a:endParaRPr lang="en-US" sz="1750" dirty="0"/>
          </a:p>
        </p:txBody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0133" y="3734633"/>
            <a:ext cx="4196358" cy="30480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9640133" y="3908941"/>
            <a:ext cx="4196358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Harekete Geç, Değişimin Parçası Ol!</a:t>
            </a:r>
            <a:endParaRPr lang="en-US" sz="2200" dirty="0"/>
          </a:p>
        </p:txBody>
      </p:sp>
      <p:sp>
        <p:nvSpPr>
          <p:cNvPr id="14" name="Text 9"/>
          <p:cNvSpPr/>
          <p:nvPr/>
        </p:nvSpPr>
        <p:spPr>
          <a:xfrm>
            <a:off x="9640133" y="4753689"/>
            <a:ext cx="419635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Her birimiz, iklim krizine karşı mücadelede önemli bir rol oynuyoruz. Şimdi harekete geçme zamanı!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32290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İnsan Kaynaklı Küresel Isınma: Gerçekler ve Tehlikeler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4003477"/>
            <a:ext cx="4196358" cy="2093714"/>
          </a:xfrm>
          <a:prstGeom prst="roundRect">
            <a:avLst>
              <a:gd name="adj" fmla="val 1625"/>
            </a:avLst>
          </a:prstGeom>
          <a:solidFill>
            <a:srgbClr val="202733"/>
          </a:solidFill>
          <a:ln w="30480">
            <a:solidFill>
              <a:srgbClr val="585F6B"/>
            </a:solidFill>
            <a:prstDash val="solid"/>
          </a:ln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4003477"/>
            <a:ext cx="121920" cy="2093714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173004" y="426077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Emisyon Artışı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173004" y="4751189"/>
            <a:ext cx="355985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Atmosferdeki karbondioksit, metan ve azot oksit emisyonları son 150 yılda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6A8EE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%50 arttı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216962" y="4003477"/>
            <a:ext cx="4196358" cy="2093714"/>
          </a:xfrm>
          <a:prstGeom prst="roundRect">
            <a:avLst>
              <a:gd name="adj" fmla="val 1625"/>
            </a:avLst>
          </a:prstGeom>
          <a:solidFill>
            <a:srgbClr val="202733"/>
          </a:solidFill>
          <a:ln w="30480">
            <a:solidFill>
              <a:srgbClr val="585F6B"/>
            </a:solidFill>
            <a:prstDash val="solid"/>
          </a:ln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6962" y="4003477"/>
            <a:ext cx="121920" cy="2093714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596176" y="426077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Sıcaklık Yükselişi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5596176" y="4751189"/>
            <a:ext cx="355985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Bu gazlar, Dünya’nın ortalama sıcaklığını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6A8EE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1.5°C’den fazla yükseltti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</a:t>
            </a:r>
            <a:endParaRPr lang="en-US" sz="1750" dirty="0"/>
          </a:p>
        </p:txBody>
      </p:sp>
      <p:sp>
        <p:nvSpPr>
          <p:cNvPr id="11" name="Shape 7"/>
          <p:cNvSpPr/>
          <p:nvPr/>
        </p:nvSpPr>
        <p:spPr>
          <a:xfrm>
            <a:off x="9640133" y="4003477"/>
            <a:ext cx="4196358" cy="2093714"/>
          </a:xfrm>
          <a:prstGeom prst="roundRect">
            <a:avLst>
              <a:gd name="adj" fmla="val 1625"/>
            </a:avLst>
          </a:prstGeom>
          <a:solidFill>
            <a:srgbClr val="202733"/>
          </a:solidFill>
          <a:ln w="30480">
            <a:solidFill>
              <a:srgbClr val="585F6B"/>
            </a:solidFill>
            <a:prstDash val="solid"/>
          </a:ln>
        </p:spPr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0133" y="4003477"/>
            <a:ext cx="121920" cy="2093714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0019348" y="426077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Buzul Erimesi</a:t>
            </a:r>
            <a:endParaRPr lang="en-US" sz="2200" dirty="0"/>
          </a:p>
        </p:txBody>
      </p:sp>
      <p:sp>
        <p:nvSpPr>
          <p:cNvPr id="14" name="Text 9"/>
          <p:cNvSpPr/>
          <p:nvPr/>
        </p:nvSpPr>
        <p:spPr>
          <a:xfrm>
            <a:off x="10019348" y="4751189"/>
            <a:ext cx="355985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Son 30 yılda kutup buzullarının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6A8EE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%40’ı eridi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 deniz seviyesi 20 cm yükseldi.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93334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208133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İklim Krizinin Canlılar ve İnsanlar Üzerindeki Yıkıcı Etkileri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4199811"/>
            <a:ext cx="113348" cy="11334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133951" y="407931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Aşırı Hava Olayları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1133951" y="4569738"/>
            <a:ext cx="3818453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Artan kasırgalar, seller ve orman yangınları gibi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aşırı hava olayları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 gezegenin her yerinde yıkıma yol açıyor.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5893" y="4199811"/>
            <a:ext cx="113348" cy="11334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576054" y="4079319"/>
            <a:ext cx="305157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Gıda Güvenliği Tehdidi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576054" y="4569738"/>
            <a:ext cx="381845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Tarımda verim düşüşü ve kuraklık, dünya genelinde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gıda güvensizliği tehdidini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artırıyor.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7995" y="4199811"/>
            <a:ext cx="113348" cy="113348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0018157" y="407931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İklim Mültecileri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10018157" y="4569738"/>
            <a:ext cx="381845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2050 yılına kadar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200 milyondan fazla iklim mültecisi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riski, insani krizleri tetikleyebilir.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09142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Çözümün Anahtarı: Atmosferden Daha Fazla Karbon Çekmek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580328"/>
            <a:ext cx="4196358" cy="2940010"/>
          </a:xfrm>
          <a:prstGeom prst="roundRect">
            <a:avLst>
              <a:gd name="adj" fmla="val 1157"/>
            </a:avLst>
          </a:prstGeom>
          <a:solidFill>
            <a:srgbClr val="3F4652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20604" y="3807143"/>
            <a:ext cx="680442" cy="680442"/>
          </a:xfrm>
          <a:prstGeom prst="rect">
            <a:avLst/>
          </a:prstGeom>
        </p:spPr>
      </p:pic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7770" y="3955971"/>
            <a:ext cx="306110" cy="382667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020604" y="4714399"/>
            <a:ext cx="290238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"Drawdown" Kavramı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1020604" y="5204817"/>
            <a:ext cx="37427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Atmosferdeki sera gazlarını azaltmak ve dengelemek için "Drawdown" stratejileri hayati önem taşır.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5216962" y="3580328"/>
            <a:ext cx="4196358" cy="2940010"/>
          </a:xfrm>
          <a:prstGeom prst="roundRect">
            <a:avLst>
              <a:gd name="adj" fmla="val 1157"/>
            </a:avLst>
          </a:prstGeom>
          <a:solidFill>
            <a:srgbClr val="3F4652"/>
          </a:solidFill>
          <a:ln/>
        </p:spPr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3776" y="3807143"/>
            <a:ext cx="680442" cy="680442"/>
          </a:xfrm>
          <a:prstGeom prst="rect">
            <a:avLst/>
          </a:prstGeom>
        </p:spPr>
      </p:pic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0942" y="3955971"/>
            <a:ext cx="306110" cy="382667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5443776" y="4714399"/>
            <a:ext cx="367974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Yenilenebilir Enerjiye Geçiş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5443776" y="5204817"/>
            <a:ext cx="37427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Güneş ve rüzgar enerjisi maliyetleri %85 düştü, bu da yaygınlaşmayı hızlandırdı.</a:t>
            </a:r>
            <a:endParaRPr lang="en-US" sz="1750" dirty="0"/>
          </a:p>
        </p:txBody>
      </p:sp>
      <p:sp>
        <p:nvSpPr>
          <p:cNvPr id="13" name="Shape 7"/>
          <p:cNvSpPr/>
          <p:nvPr/>
        </p:nvSpPr>
        <p:spPr>
          <a:xfrm>
            <a:off x="9640133" y="3580328"/>
            <a:ext cx="4196358" cy="2940010"/>
          </a:xfrm>
          <a:prstGeom prst="roundRect">
            <a:avLst>
              <a:gd name="adj" fmla="val 1157"/>
            </a:avLst>
          </a:prstGeom>
          <a:solidFill>
            <a:srgbClr val="3F4652"/>
          </a:solidFill>
          <a:ln/>
        </p:spPr>
      </p:sp>
      <p:pic>
        <p:nvPicPr>
          <p:cNvPr id="14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66948" y="3807143"/>
            <a:ext cx="680442" cy="680442"/>
          </a:xfrm>
          <a:prstGeom prst="rect">
            <a:avLst/>
          </a:prstGeom>
        </p:spPr>
      </p:pic>
      <p:pic>
        <p:nvPicPr>
          <p:cNvPr id="15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54114" y="3955971"/>
            <a:ext cx="306110" cy="382667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9866948" y="4714399"/>
            <a:ext cx="343435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Ağaçlandırma ve Koruma</a:t>
            </a:r>
            <a:endParaRPr lang="en-US" sz="2200" dirty="0"/>
          </a:p>
        </p:txBody>
      </p:sp>
      <p:sp>
        <p:nvSpPr>
          <p:cNvPr id="17" name="Text 9"/>
          <p:cNvSpPr/>
          <p:nvPr/>
        </p:nvSpPr>
        <p:spPr>
          <a:xfrm>
            <a:off x="9866948" y="5204817"/>
            <a:ext cx="37427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Dünya ormanları yılda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6A8EE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7.6 milyar ton CO2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emer; ormanların korunması kritik.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93334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39960"/>
            <a:ext cx="1277802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Yenilikçi Çözümler ve Küresel Başarı Hikayeleri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815715"/>
            <a:ext cx="310634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Elektrikli Araç Devrimi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396859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Tesla gibi markalar sayesinde 2025'te küresel otomobil satışlarının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6A8EE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%30'u elektrikli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olacak.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İklim Dostu Tarım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396859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Toprak karbon tutma kapasitesi, iklim dostu uygulamalarla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6A8EE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%20 artırılabiliyor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815715"/>
            <a:ext cx="37420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Eğitim ve Nüfus Planlaması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396859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Kadınların eğitimi, nüfus artışını yavaşlatarak karbon ayak izini önemli ölçüde azaltıyor.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63591"/>
            <a:ext cx="1286970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Bireysel ve Toplumsal Eylem: Herkesin Rolü Var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3225998"/>
            <a:ext cx="4347567" cy="90725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020604" y="43600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Enerji Verimliliği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1020604" y="4850487"/>
            <a:ext cx="389393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LED ampuller ve akıllı ev teknolojileriyle evlerde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6A8EE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%40 enerji tasarrufu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sağlamak mümkün.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1357" y="3225998"/>
            <a:ext cx="4347567" cy="90725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368171" y="4360069"/>
            <a:ext cx="307097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Tüketim Alışkanlıkları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368171" y="4850487"/>
            <a:ext cx="389393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Daha az et tüketimi ve yerel ürün tercihi gibi adımlarla karbon ayak izimizi azaltabiliriz.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8924" y="3225998"/>
            <a:ext cx="4347567" cy="90725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715738" y="43600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Politik Katılım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715738" y="4850487"/>
            <a:ext cx="389393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Karbon vergisi ve sürdürülebilirlik yasalarını destekleyerek kolektif değişime katkıda bulunun.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93334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2025-09-03T09:32:47Z</dcterms:created>
  <dcterms:modified xsi:type="dcterms:W3CDTF">2025-09-03T09:32:47Z</dcterms:modified>
</cp:coreProperties>
</file>